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333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60B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9" d="100"/>
          <a:sy n="99" d="100"/>
        </p:scale>
        <p:origin x="104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7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347353"/>
            <a:ext cx="5165745" cy="16466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Data Science Capstone Project</a:t>
            </a:r>
          </a:p>
          <a:p>
            <a:r>
              <a:rPr lang="en-US" sz="1100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Final Peer- Review Assignment</a:t>
            </a:r>
          </a:p>
          <a:p>
            <a:endParaRPr lang="en-US" dirty="0" smtClean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Samuel Atuahene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10</a:t>
            </a:r>
            <a:r>
              <a:rPr lang="en-US" baseline="300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901567" y="1582340"/>
            <a:ext cx="907020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several cases in which the booster failed to successfully land on the </a:t>
            </a:r>
            <a:r>
              <a:rPr lang="en-US" sz="2000" dirty="0" smtClean="0"/>
              <a:t>dataset</a:t>
            </a:r>
            <a:r>
              <a:rPr lang="en-US" sz="2000" dirty="0"/>
              <a:t>, and sometimes it attempted to land but failed because of accident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sz="2000" dirty="0"/>
          </a:p>
          <a:p>
            <a:r>
              <a:rPr lang="en-US" sz="2000" dirty="0" smtClean="0"/>
              <a:t>• </a:t>
            </a:r>
            <a:r>
              <a:rPr lang="en-US" sz="2000" dirty="0"/>
              <a:t>Converting these results into training labels: </a:t>
            </a:r>
          </a:p>
          <a:p>
            <a:pPr marL="1030288" indent="-285750">
              <a:buFont typeface="Wingdings" panose="05000000000000000000" pitchFamily="2" charset="2"/>
              <a:buChar char="§"/>
              <a:tabLst>
                <a:tab pos="1030288" algn="l"/>
              </a:tabLst>
            </a:pPr>
            <a:r>
              <a:rPr lang="en-US" dirty="0" smtClean="0"/>
              <a:t>1 </a:t>
            </a:r>
            <a:r>
              <a:rPr lang="en-US" dirty="0"/>
              <a:t>= successful / 0 = failure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652336" y="2254067"/>
            <a:ext cx="8954703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True Ocean: the mission result has successfully landed in a specific area of the ocean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False Ocean: the mission result has not successfully landed in a specific area of the ocean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True RTLS: the mission result successfully landed on the ground pad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False RTLS: the mission result has not successfully landed on the ground pad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True ASDS: the mission result has successfully landed on the drone ship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False ASDS: the mission result has not landed on the drone ship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70011" y="1550288"/>
            <a:ext cx="480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1.Calculating the number of launches at each 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75" y="1919620"/>
            <a:ext cx="3302719" cy="3294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0011" y="2366573"/>
            <a:ext cx="5306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2.Calculating the number and occurrence of each orbit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75" y="2735905"/>
            <a:ext cx="2465271" cy="2915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0011" y="3172612"/>
            <a:ext cx="5890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3.Calculating the number and occurrence of mission </a:t>
            </a:r>
          </a:p>
          <a:p>
            <a:r>
              <a:rPr lang="en-US" dirty="0" smtClean="0"/>
              <a:t>   outcome </a:t>
            </a:r>
            <a:r>
              <a:rPr lang="en-US" dirty="0"/>
              <a:t>per orbit type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75" y="3818943"/>
            <a:ext cx="4303746" cy="2699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0011" y="4246025"/>
            <a:ext cx="5618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4.Creating a landing outcome label from Outcome column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275" y="4595324"/>
            <a:ext cx="3139089" cy="13934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75" y="5954386"/>
            <a:ext cx="2632059" cy="27200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60682" y="15244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5.Calculating the success rate for every landing in </a:t>
            </a:r>
          </a:p>
          <a:p>
            <a:r>
              <a:rPr lang="en-US" dirty="0"/>
              <a:t>dataset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063" y="2170737"/>
            <a:ext cx="2043363" cy="263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2063" y="2413412"/>
            <a:ext cx="1905251" cy="27565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660682" y="2803280"/>
            <a:ext cx="282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6.Exporting dataset to a CSV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1888" y="3211049"/>
            <a:ext cx="3923247" cy="22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75899" y="1359586"/>
            <a:ext cx="997177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Scatter chart: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18thCentury" pitchFamily="2" charset="0"/>
              </a:rPr>
              <a:t>Flight </a:t>
            </a:r>
            <a:r>
              <a:rPr lang="en-US" dirty="0">
                <a:latin typeface="18thCentury" pitchFamily="2" charset="0"/>
              </a:rPr>
              <a:t>Number vs. Launch Site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18thCentury" pitchFamily="2" charset="0"/>
              </a:rPr>
              <a:t>Payload </a:t>
            </a:r>
            <a:r>
              <a:rPr lang="en-US" dirty="0">
                <a:latin typeface="18thCentury" pitchFamily="2" charset="0"/>
              </a:rPr>
              <a:t>vs. Launch Site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18thCentury" pitchFamily="2" charset="0"/>
              </a:rPr>
              <a:t>Flight </a:t>
            </a:r>
            <a:r>
              <a:rPr lang="en-US" dirty="0">
                <a:latin typeface="18thCentury" pitchFamily="2" charset="0"/>
              </a:rPr>
              <a:t>Number vs. Orbit Type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18thCentury" pitchFamily="2" charset="0"/>
              </a:rPr>
              <a:t>Payload </a:t>
            </a:r>
            <a:r>
              <a:rPr lang="en-US" dirty="0">
                <a:latin typeface="18thCentury" pitchFamily="2" charset="0"/>
              </a:rPr>
              <a:t>vs. Orbit Type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r>
              <a:rPr lang="en-US" dirty="0" smtClean="0"/>
              <a:t>A </a:t>
            </a:r>
            <a:r>
              <a:rPr lang="en-US" dirty="0"/>
              <a:t>scatter plot shows how much one variable is affected by another. The relationship between </a:t>
            </a:r>
            <a:r>
              <a:rPr lang="en-US" dirty="0" smtClean="0"/>
              <a:t>two </a:t>
            </a:r>
            <a:r>
              <a:rPr lang="en-US" dirty="0"/>
              <a:t>variables is called a correlation. This plot is generally composed of large data bodies.</a:t>
            </a:r>
          </a:p>
          <a:p>
            <a:r>
              <a:rPr lang="en-US" sz="2800" dirty="0"/>
              <a:t>• Bar chart: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r>
              <a:rPr lang="en-US" dirty="0" smtClean="0"/>
              <a:t>Orbit </a:t>
            </a:r>
            <a:r>
              <a:rPr lang="en-US" dirty="0"/>
              <a:t>Type vs. Success Rate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r>
              <a:rPr lang="en-US" dirty="0" smtClean="0"/>
              <a:t>A </a:t>
            </a:r>
            <a:r>
              <a:rPr lang="en-US" dirty="0"/>
              <a:t>Bar chart makes it easy to compare datasets between multiple groups at a glance. One </a:t>
            </a:r>
            <a:r>
              <a:rPr lang="en-US" dirty="0" smtClean="0"/>
              <a:t>axis </a:t>
            </a:r>
            <a:r>
              <a:rPr lang="en-US" dirty="0"/>
              <a:t>represents a category and the other axis represents a discrete value. The purpose of </a:t>
            </a:r>
            <a:r>
              <a:rPr lang="en-US" dirty="0" smtClean="0"/>
              <a:t>this </a:t>
            </a:r>
            <a:r>
              <a:rPr lang="en-US" dirty="0"/>
              <a:t>chart is to indicate the relationship between the two axes.</a:t>
            </a:r>
          </a:p>
          <a:p>
            <a:r>
              <a:rPr lang="en-US" sz="2800" dirty="0"/>
              <a:t>• Line chart: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r>
              <a:rPr lang="en-US" dirty="0"/>
              <a:t>Year vs. Success Rate</a:t>
            </a:r>
          </a:p>
          <a:p>
            <a:pPr marL="798513" indent="-285750">
              <a:buFont typeface="Wingdings" panose="05000000000000000000" pitchFamily="2" charset="2"/>
              <a:buChar char="§"/>
            </a:pPr>
            <a:r>
              <a:rPr lang="en-US" dirty="0" smtClean="0"/>
              <a:t>A </a:t>
            </a:r>
            <a:r>
              <a:rPr lang="en-US" dirty="0"/>
              <a:t>Line chart shows data variables and trends very clearly and helps predict the results of </a:t>
            </a:r>
            <a:r>
              <a:rPr lang="en-US" dirty="0" smtClean="0"/>
              <a:t>data </a:t>
            </a:r>
            <a:r>
              <a:rPr lang="en-US" dirty="0"/>
              <a:t>that has not yet been recorded.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4143" y="1529901"/>
            <a:ext cx="10347158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Loading the dataset into the corresponding table in a Db2 database, and </a:t>
            </a:r>
            <a:r>
              <a:rPr lang="en-US" sz="2400" dirty="0" smtClean="0"/>
              <a:t> executing </a:t>
            </a:r>
            <a:r>
              <a:rPr lang="en-US" sz="2400" dirty="0"/>
              <a:t>SQL queries to answer following questions: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Displaying </a:t>
            </a:r>
            <a:r>
              <a:rPr lang="en-US" sz="2000" dirty="0"/>
              <a:t>the names of the unique launch sites in the space mission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Displaying </a:t>
            </a:r>
            <a:r>
              <a:rPr lang="en-US" sz="2000" dirty="0"/>
              <a:t>5 records where launch sites begin with the string 'CCA'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Displaying </a:t>
            </a:r>
            <a:r>
              <a:rPr lang="en-US" sz="2000" dirty="0"/>
              <a:t>the total payload mass carried by boosters launched by NASA (CRS)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Displaying </a:t>
            </a:r>
            <a:r>
              <a:rPr lang="en-US" sz="2000" dirty="0"/>
              <a:t>average payload mass carried by booster version F9 v1.1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Listing </a:t>
            </a:r>
            <a:r>
              <a:rPr lang="en-US" sz="2000" dirty="0"/>
              <a:t>the date when the first successful landing outcome in ground pad was achieved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Listing </a:t>
            </a:r>
            <a:r>
              <a:rPr lang="en-US" sz="2000" dirty="0"/>
              <a:t>the names of the boosters which have success in drone ship and have payload mass </a:t>
            </a:r>
            <a:r>
              <a:rPr lang="en-US" sz="2000" dirty="0" smtClean="0"/>
              <a:t>greater </a:t>
            </a:r>
            <a:r>
              <a:rPr lang="en-US" sz="2000" dirty="0"/>
              <a:t>than 4000 but less than 6000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Listing </a:t>
            </a:r>
            <a:r>
              <a:rPr lang="en-US" sz="2000" dirty="0"/>
              <a:t>the total number of successful and failure mission outcomes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Listing </a:t>
            </a:r>
            <a:r>
              <a:rPr lang="en-US" sz="2000" dirty="0"/>
              <a:t>the names of the </a:t>
            </a:r>
            <a:r>
              <a:rPr lang="en-US" sz="2000" dirty="0" err="1"/>
              <a:t>booster_versions</a:t>
            </a:r>
            <a:r>
              <a:rPr lang="en-US" sz="2000" dirty="0"/>
              <a:t> which have carried the maximum payload mass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Listing </a:t>
            </a:r>
            <a:r>
              <a:rPr lang="en-US" sz="2000" dirty="0"/>
              <a:t>the failed </a:t>
            </a:r>
            <a:r>
              <a:rPr lang="en-US" sz="2000" dirty="0" err="1"/>
              <a:t>landing_outcomes</a:t>
            </a:r>
            <a:r>
              <a:rPr lang="en-US" sz="2000" dirty="0"/>
              <a:t> in drone ship, their booster versions, and launch site </a:t>
            </a:r>
            <a:r>
              <a:rPr lang="en-US" sz="2000" dirty="0" smtClean="0"/>
              <a:t>names </a:t>
            </a:r>
            <a:r>
              <a:rPr lang="en-US" sz="2000" dirty="0"/>
              <a:t>for in year 2015</a:t>
            </a:r>
          </a:p>
          <a:p>
            <a:pPr marL="1087438" indent="-458788">
              <a:buFont typeface="Wingdings" panose="05000000000000000000" pitchFamily="2" charset="2"/>
              <a:buChar char="§"/>
            </a:pPr>
            <a:r>
              <a:rPr lang="en-US" sz="2000" dirty="0" smtClean="0"/>
              <a:t>Ranking </a:t>
            </a:r>
            <a:r>
              <a:rPr lang="en-US" sz="2000" dirty="0"/>
              <a:t>the count of landing outcomes (such as Failure (drone ship) or Success (ground </a:t>
            </a:r>
            <a:r>
              <a:rPr lang="en-US" sz="2000" dirty="0" smtClean="0"/>
              <a:t>pad</a:t>
            </a:r>
            <a:r>
              <a:rPr lang="en-US" sz="2000" dirty="0"/>
              <a:t>)) between </a:t>
            </a:r>
            <a:r>
              <a:rPr lang="en-US" dirty="0"/>
              <a:t>the date 2010-06-04 and 2017-03-20,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5899" y="1443841"/>
            <a:ext cx="9760017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• </a:t>
            </a:r>
            <a:r>
              <a:rPr lang="en-US" sz="2400" b="1" dirty="0"/>
              <a:t>Objects created and added to a folium map:</a:t>
            </a:r>
          </a:p>
          <a:p>
            <a:pPr marL="798513" indent="-4016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Markers </a:t>
            </a:r>
            <a:r>
              <a:rPr lang="en-US" dirty="0"/>
              <a:t>that show all launch sites on a map</a:t>
            </a:r>
          </a:p>
          <a:p>
            <a:pPr marL="798513" indent="-4016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Markers </a:t>
            </a:r>
            <a:r>
              <a:rPr lang="en-US" dirty="0"/>
              <a:t>that show the success/failed launches for each site on the map</a:t>
            </a:r>
          </a:p>
          <a:p>
            <a:pPr marL="798513" indent="-4016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Lines </a:t>
            </a:r>
            <a:r>
              <a:rPr lang="en-US" dirty="0"/>
              <a:t>that show the distances between a launch site to its proximities</a:t>
            </a:r>
          </a:p>
          <a:p>
            <a:endParaRPr lang="en-US" dirty="0"/>
          </a:p>
          <a:p>
            <a:r>
              <a:rPr lang="en-US" sz="2400" dirty="0"/>
              <a:t>• </a:t>
            </a:r>
            <a:r>
              <a:rPr lang="en-US" sz="2400" b="1" dirty="0"/>
              <a:t>By adding these objects, following geographical patterns about launch sites are </a:t>
            </a:r>
            <a:r>
              <a:rPr lang="en-US" sz="2400" b="1" dirty="0" smtClean="0"/>
              <a:t>found</a:t>
            </a:r>
            <a:r>
              <a:rPr lang="en-US" sz="2400" b="1" dirty="0"/>
              <a:t>:</a:t>
            </a:r>
          </a:p>
          <a:p>
            <a:pPr marL="798513" indent="-4016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Are </a:t>
            </a:r>
            <a:r>
              <a:rPr lang="en-US" dirty="0"/>
              <a:t>launch sites in close proximity to railways? Yes</a:t>
            </a:r>
          </a:p>
          <a:p>
            <a:pPr marL="798513" indent="-4016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Are </a:t>
            </a:r>
            <a:r>
              <a:rPr lang="en-US" dirty="0"/>
              <a:t>launch sites in close proximity to highways? Yes</a:t>
            </a:r>
          </a:p>
          <a:p>
            <a:pPr marL="798513" indent="-4016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Are </a:t>
            </a:r>
            <a:r>
              <a:rPr lang="en-US" dirty="0"/>
              <a:t>launch sites in close proximity to coastline? Yes</a:t>
            </a:r>
          </a:p>
          <a:p>
            <a:pPr marL="798513" indent="-4016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Do </a:t>
            </a:r>
            <a:r>
              <a:rPr lang="en-US" dirty="0"/>
              <a:t>launch sites keep certain distance away from cities? Yes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Rectangle 1"/>
          <p:cNvSpPr/>
          <p:nvPr/>
        </p:nvSpPr>
        <p:spPr>
          <a:xfrm>
            <a:off x="865369" y="1451854"/>
            <a:ext cx="1017480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dashboard application contains a pie chart and a scatter point chart.</a:t>
            </a:r>
          </a:p>
          <a:p>
            <a:pPr marL="288925"/>
            <a:r>
              <a:rPr lang="en-US" sz="2200" dirty="0"/>
              <a:t>○ Pie chart</a:t>
            </a:r>
          </a:p>
          <a:p>
            <a:pPr marL="741363"/>
            <a:r>
              <a:rPr lang="en-US" sz="2000" dirty="0"/>
              <a:t>■ For showing total success launches by sites</a:t>
            </a:r>
          </a:p>
          <a:p>
            <a:pPr marL="741363"/>
            <a:r>
              <a:rPr lang="en-US" sz="2000" dirty="0"/>
              <a:t>■ This chart can be selected to indicate a successful landing distribution across all launch </a:t>
            </a:r>
            <a:r>
              <a:rPr lang="en-US" sz="2000" dirty="0" smtClean="0"/>
              <a:t>sites </a:t>
            </a:r>
            <a:r>
              <a:rPr lang="en-US" sz="2000" dirty="0"/>
              <a:t>or to indicate the success rate of individual launch sites.</a:t>
            </a:r>
          </a:p>
          <a:p>
            <a:pPr marL="288925"/>
            <a:r>
              <a:rPr lang="en-US" sz="2200" dirty="0"/>
              <a:t>○ Scatter chart</a:t>
            </a:r>
          </a:p>
          <a:p>
            <a:pPr marL="741363"/>
            <a:r>
              <a:rPr lang="en-US" sz="2000" dirty="0"/>
              <a:t>■ For showing the relationship between Outcomes and Payload mass (Kg) by different </a:t>
            </a:r>
          </a:p>
          <a:p>
            <a:pPr marL="741363"/>
            <a:r>
              <a:rPr lang="en-US" sz="2000" dirty="0"/>
              <a:t>boosters</a:t>
            </a:r>
          </a:p>
          <a:p>
            <a:pPr marL="741363"/>
            <a:r>
              <a:rPr lang="en-US" sz="2000" dirty="0"/>
              <a:t>■ Has 2 inputs: All sites/individual site &amp; Payload mass on a slider between 0 and 10000 </a:t>
            </a:r>
            <a:r>
              <a:rPr lang="en-US" sz="2000" dirty="0" smtClean="0"/>
              <a:t>kg</a:t>
            </a:r>
            <a:endParaRPr lang="en-US" sz="2000" dirty="0"/>
          </a:p>
          <a:p>
            <a:pPr marL="741363"/>
            <a:r>
              <a:rPr lang="en-US" sz="2000" dirty="0"/>
              <a:t>■ This chart helps determine how success depends on the launch point, payload mass, </a:t>
            </a:r>
          </a:p>
          <a:p>
            <a:pPr marL="741363"/>
            <a:r>
              <a:rPr lang="en-US" sz="2000" dirty="0"/>
              <a:t>and booster version categories.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34" y="1454549"/>
            <a:ext cx="10409154" cy="46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24" y="1418360"/>
            <a:ext cx="6381686" cy="51744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4332" y="1418360"/>
            <a:ext cx="43698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The left screenshot is a </a:t>
            </a:r>
            <a:r>
              <a:rPr lang="en-US" sz="2400" dirty="0" smtClean="0"/>
              <a:t>preview </a:t>
            </a:r>
            <a:r>
              <a:rPr lang="en-US" sz="2400" dirty="0"/>
              <a:t>of the Dashboard </a:t>
            </a:r>
            <a:r>
              <a:rPr lang="en-US" sz="2400" dirty="0" smtClean="0"/>
              <a:t>with </a:t>
            </a:r>
            <a:r>
              <a:rPr lang="en-US" sz="2400" dirty="0" err="1"/>
              <a:t>Plotly</a:t>
            </a:r>
            <a:r>
              <a:rPr lang="en-US" sz="2400" dirty="0"/>
              <a:t> Dash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The results of EDA with </a:t>
            </a:r>
            <a:r>
              <a:rPr lang="en-US" sz="2400" dirty="0" smtClean="0"/>
              <a:t>visualization</a:t>
            </a:r>
            <a:r>
              <a:rPr lang="en-US" sz="2400" dirty="0"/>
              <a:t>, </a:t>
            </a:r>
            <a:r>
              <a:rPr lang="en-US" sz="2400" dirty="0" smtClean="0"/>
              <a:t>EDA with </a:t>
            </a:r>
            <a:r>
              <a:rPr lang="en-US" sz="2400" dirty="0"/>
              <a:t>SQL, </a:t>
            </a:r>
            <a:r>
              <a:rPr lang="en-US" sz="2400" dirty="0" smtClean="0"/>
              <a:t>Interactive </a:t>
            </a:r>
            <a:r>
              <a:rPr lang="en-US" sz="2400" dirty="0"/>
              <a:t>Map with Folium, </a:t>
            </a:r>
            <a:r>
              <a:rPr lang="en-US" sz="2400" dirty="0" smtClean="0"/>
              <a:t>and </a:t>
            </a:r>
            <a:r>
              <a:rPr lang="en-US" sz="2400" dirty="0"/>
              <a:t>Interactive Dashboard </a:t>
            </a:r>
            <a:r>
              <a:rPr lang="en-US" sz="2400" dirty="0" smtClean="0"/>
              <a:t>will </a:t>
            </a:r>
            <a:r>
              <a:rPr lang="en-US" sz="2400" dirty="0"/>
              <a:t>be shown in </a:t>
            </a:r>
            <a:r>
              <a:rPr lang="en-US" sz="2400" dirty="0" smtClean="0"/>
              <a:t>the next slides.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Comparing the accuracy of </a:t>
            </a:r>
            <a:r>
              <a:rPr lang="en-US" sz="2400" dirty="0" smtClean="0"/>
              <a:t>the </a:t>
            </a:r>
            <a:r>
              <a:rPr lang="en-US" sz="2400" dirty="0"/>
              <a:t>four methods, all return </a:t>
            </a:r>
            <a:r>
              <a:rPr lang="en-US" sz="2400" dirty="0" smtClean="0"/>
              <a:t>the </a:t>
            </a:r>
            <a:r>
              <a:rPr lang="en-US" sz="2400" dirty="0"/>
              <a:t>same accuracy of about </a:t>
            </a:r>
            <a:r>
              <a:rPr lang="en-US" sz="2400" dirty="0" smtClean="0"/>
              <a:t>83</a:t>
            </a:r>
            <a:r>
              <a:rPr lang="en-US" sz="2400" dirty="0"/>
              <a:t>% for test data. 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16" y="1714714"/>
            <a:ext cx="4849717" cy="4310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76724" y="17078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larendon Lt BT" panose="02040604040505020204" pitchFamily="18" charset="0"/>
              </a:rPr>
              <a:t>• Class 0 (</a:t>
            </a:r>
            <a:r>
              <a:rPr lang="en-US" dirty="0">
                <a:solidFill>
                  <a:srgbClr val="0070C0"/>
                </a:solidFill>
                <a:latin typeface="Clarendon Lt BT" panose="02040604040505020204" pitchFamily="18" charset="0"/>
              </a:rPr>
              <a:t>blue</a:t>
            </a:r>
            <a:r>
              <a:rPr lang="en-US" dirty="0">
                <a:latin typeface="Clarendon Lt BT" panose="02040604040505020204" pitchFamily="18" charset="0"/>
              </a:rPr>
              <a:t>) represents </a:t>
            </a:r>
          </a:p>
          <a:p>
            <a:r>
              <a:rPr lang="en-US" dirty="0">
                <a:latin typeface="Clarendon Lt BT" panose="02040604040505020204" pitchFamily="18" charset="0"/>
              </a:rPr>
              <a:t>unsuccessful launch, and Class 1 </a:t>
            </a:r>
          </a:p>
          <a:p>
            <a:r>
              <a:rPr lang="en-US" dirty="0">
                <a:latin typeface="Clarendon Lt BT" panose="02040604040505020204" pitchFamily="18" charset="0"/>
              </a:rPr>
              <a:t>(</a:t>
            </a:r>
            <a:r>
              <a:rPr lang="en-US" dirty="0">
                <a:solidFill>
                  <a:srgbClr val="F5860B"/>
                </a:solidFill>
                <a:latin typeface="Clarendon Lt BT" panose="02040604040505020204" pitchFamily="18" charset="0"/>
              </a:rPr>
              <a:t>orange</a:t>
            </a:r>
            <a:r>
              <a:rPr lang="en-US" dirty="0">
                <a:latin typeface="Clarendon Lt BT" panose="02040604040505020204" pitchFamily="18" charset="0"/>
              </a:rPr>
              <a:t>) represents successful launch.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724" y="2854480"/>
            <a:ext cx="49602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figure shows that </a:t>
            </a:r>
            <a:r>
              <a:rPr lang="en-US" b="1" dirty="0"/>
              <a:t>the success </a:t>
            </a:r>
            <a:r>
              <a:rPr lang="en-US" b="1" dirty="0" smtClean="0"/>
              <a:t>rate </a:t>
            </a:r>
            <a:r>
              <a:rPr lang="en-US" b="1" dirty="0"/>
              <a:t>increased as the number of </a:t>
            </a:r>
            <a:r>
              <a:rPr lang="en-US" b="1" dirty="0" smtClean="0"/>
              <a:t>flights </a:t>
            </a:r>
            <a:r>
              <a:rPr lang="en-US" b="1" dirty="0"/>
              <a:t>increased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dirty="0" smtClean="0"/>
              <a:t>  As </a:t>
            </a:r>
            <a:r>
              <a:rPr lang="en-US" dirty="0"/>
              <a:t>the success rate has increased </a:t>
            </a:r>
            <a:r>
              <a:rPr lang="en-US" dirty="0" smtClean="0"/>
              <a:t>considerably </a:t>
            </a:r>
            <a:r>
              <a:rPr lang="en-US" dirty="0"/>
              <a:t>since </a:t>
            </a:r>
            <a:r>
              <a:rPr lang="en-US" dirty="0" smtClean="0"/>
              <a:t>the </a:t>
            </a:r>
            <a:r>
              <a:rPr lang="en-US" i="1" dirty="0" smtClean="0"/>
              <a:t>20th</a:t>
            </a:r>
            <a:r>
              <a:rPr lang="en-US" dirty="0" smtClean="0"/>
              <a:t> </a:t>
            </a:r>
            <a:r>
              <a:rPr lang="en-US" dirty="0"/>
              <a:t>flight, </a:t>
            </a:r>
            <a:r>
              <a:rPr lang="en-US" dirty="0" smtClean="0"/>
              <a:t>this </a:t>
            </a:r>
            <a:r>
              <a:rPr lang="en-US" dirty="0"/>
              <a:t>point seems to be a big </a:t>
            </a:r>
            <a:r>
              <a:rPr lang="en-US" dirty="0" smtClean="0"/>
              <a:t>breakthrough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16" y="1714714"/>
            <a:ext cx="5133043" cy="4310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76724" y="1707843"/>
            <a:ext cx="5017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larendon Lt BT" panose="02040604040505020204" pitchFamily="18" charset="0"/>
              </a:rPr>
              <a:t>• Class 0 (</a:t>
            </a:r>
            <a:r>
              <a:rPr lang="en-US" dirty="0">
                <a:solidFill>
                  <a:srgbClr val="0070C0"/>
                </a:solidFill>
                <a:latin typeface="Clarendon Lt BT" panose="02040604040505020204" pitchFamily="18" charset="0"/>
              </a:rPr>
              <a:t>blue</a:t>
            </a:r>
            <a:r>
              <a:rPr lang="en-US" dirty="0">
                <a:latin typeface="Clarendon Lt BT" panose="02040604040505020204" pitchFamily="18" charset="0"/>
              </a:rPr>
              <a:t>) represents </a:t>
            </a:r>
          </a:p>
          <a:p>
            <a:r>
              <a:rPr lang="en-US" dirty="0">
                <a:latin typeface="Clarendon Lt BT" panose="02040604040505020204" pitchFamily="18" charset="0"/>
              </a:rPr>
              <a:t>unsuccessful launch, and Class 1 </a:t>
            </a:r>
          </a:p>
          <a:p>
            <a:r>
              <a:rPr lang="en-US" dirty="0">
                <a:latin typeface="Clarendon Lt BT" panose="02040604040505020204" pitchFamily="18" charset="0"/>
              </a:rPr>
              <a:t>(</a:t>
            </a:r>
            <a:r>
              <a:rPr lang="en-US" dirty="0">
                <a:solidFill>
                  <a:srgbClr val="F5860B"/>
                </a:solidFill>
                <a:latin typeface="Clarendon Lt BT" panose="02040604040505020204" pitchFamily="18" charset="0"/>
              </a:rPr>
              <a:t>orange</a:t>
            </a:r>
            <a:r>
              <a:rPr lang="en-US" dirty="0">
                <a:latin typeface="Clarendon Lt BT" panose="02040604040505020204" pitchFamily="18" charset="0"/>
              </a:rPr>
              <a:t>) represents successful launch.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6724" y="2948607"/>
            <a:ext cx="49313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 first glance, the larger pay load </a:t>
            </a:r>
            <a:r>
              <a:rPr lang="en-US" sz="2400" dirty="0" smtClean="0"/>
              <a:t>mass</a:t>
            </a:r>
            <a:r>
              <a:rPr lang="en-US" sz="2400" dirty="0"/>
              <a:t>, the higher the rocket's </a:t>
            </a:r>
            <a:r>
              <a:rPr lang="en-US" sz="2400" dirty="0" smtClean="0"/>
              <a:t>success </a:t>
            </a:r>
            <a:r>
              <a:rPr lang="en-US" sz="2400" dirty="0"/>
              <a:t>rate, but it seems difficult </a:t>
            </a:r>
            <a:r>
              <a:rPr lang="en-US" sz="2400" dirty="0" smtClean="0"/>
              <a:t>to </a:t>
            </a:r>
            <a:r>
              <a:rPr lang="en-US" sz="2400" dirty="0"/>
              <a:t>make decisions based on this </a:t>
            </a:r>
            <a:r>
              <a:rPr lang="en-US" sz="2400" dirty="0" smtClean="0"/>
              <a:t>figure </a:t>
            </a:r>
            <a:r>
              <a:rPr lang="en-US" sz="2400" dirty="0"/>
              <a:t>because </a:t>
            </a:r>
            <a:r>
              <a:rPr lang="en-US" sz="2400" b="1" dirty="0"/>
              <a:t>no clear pattern </a:t>
            </a:r>
            <a:r>
              <a:rPr lang="en-US" sz="2400" b="1" dirty="0" smtClean="0"/>
              <a:t>can </a:t>
            </a:r>
            <a:r>
              <a:rPr lang="en-US" sz="2400" b="1" dirty="0"/>
              <a:t>be found between </a:t>
            </a:r>
            <a:r>
              <a:rPr lang="en-US" sz="2400" b="1" dirty="0" smtClean="0"/>
              <a:t>successful </a:t>
            </a:r>
            <a:r>
              <a:rPr lang="en-US" sz="2400" b="1" dirty="0"/>
              <a:t>launch and Pay Load </a:t>
            </a:r>
            <a:r>
              <a:rPr lang="en-US" sz="2400" b="1" dirty="0" smtClean="0"/>
              <a:t>Mass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2" y="1479795"/>
            <a:ext cx="10998936" cy="40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5389"/>
            <a:ext cx="10509629" cy="47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4735"/>
            <a:ext cx="10811052" cy="47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04090"/>
            <a:ext cx="10499581" cy="398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23" y="1640806"/>
            <a:ext cx="10328775" cy="44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7327"/>
            <a:ext cx="10620151" cy="2712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5" y="4371102"/>
            <a:ext cx="12004082" cy="16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75" y="1615436"/>
            <a:ext cx="10429249" cy="36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75" y="1615436"/>
            <a:ext cx="10429249" cy="36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99" y="1614407"/>
            <a:ext cx="10419202" cy="4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0" y="1601363"/>
            <a:ext cx="7796473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8451" y="2037972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/>
              <a:t>Data </a:t>
            </a:r>
            <a:r>
              <a:rPr lang="en-US" sz="2200" dirty="0"/>
              <a:t>collection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/>
              <a:t>Data </a:t>
            </a:r>
            <a:r>
              <a:rPr lang="en-US" sz="2200" dirty="0"/>
              <a:t>wrangling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/>
              <a:t>EDA </a:t>
            </a:r>
            <a:r>
              <a:rPr lang="en-US" sz="2200" dirty="0"/>
              <a:t>with data visualization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/>
              <a:t>EDA </a:t>
            </a:r>
            <a:r>
              <a:rPr lang="en-US" sz="2200" dirty="0"/>
              <a:t>with 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/>
              <a:t>Building </a:t>
            </a:r>
            <a:r>
              <a:rPr lang="en-US" sz="2200" dirty="0"/>
              <a:t>an interactive map with Folium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/>
              <a:t>Building </a:t>
            </a:r>
            <a:r>
              <a:rPr lang="en-US" sz="2200" dirty="0"/>
              <a:t>a Dashboard with </a:t>
            </a:r>
            <a:r>
              <a:rPr lang="en-US" sz="2200" dirty="0" err="1"/>
              <a:t>Plotly</a:t>
            </a:r>
            <a:r>
              <a:rPr lang="en-US" sz="2200" dirty="0"/>
              <a:t> Dash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/>
              <a:t>Predictive </a:t>
            </a:r>
            <a:r>
              <a:rPr lang="en-US" sz="2200" dirty="0"/>
              <a:t>analysis (Classification)</a:t>
            </a:r>
          </a:p>
        </p:txBody>
      </p:sp>
      <p:sp>
        <p:nvSpPr>
          <p:cNvPr id="3" name="Rectangle 2"/>
          <p:cNvSpPr/>
          <p:nvPr/>
        </p:nvSpPr>
        <p:spPr>
          <a:xfrm>
            <a:off x="837388" y="4605989"/>
            <a:ext cx="3969356" cy="52322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228600" indent="-228600">
              <a:spcBef>
                <a:spcPts val="1400"/>
              </a:spcBef>
              <a:buFont typeface="Arial"/>
              <a:buChar char="•"/>
            </a:pPr>
            <a:r>
              <a:rPr lang="en-US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38451" y="523757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/>
              <a:t>Exploratory data analysis results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/>
              <a:t>Interactive </a:t>
            </a:r>
            <a:r>
              <a:rPr lang="en-US" sz="2200" dirty="0"/>
              <a:t>analytics demo in screenshots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/>
              <a:t>Predictive </a:t>
            </a:r>
            <a:r>
              <a:rPr lang="en-US" sz="2200" dirty="0"/>
              <a:t>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44" y="1526530"/>
            <a:ext cx="7314541" cy="236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020" y="4129953"/>
            <a:ext cx="6520793" cy="2371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644" y="4009383"/>
            <a:ext cx="2049679" cy="26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8" y="1614614"/>
            <a:ext cx="10127826" cy="46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61" y="1424745"/>
            <a:ext cx="10157968" cy="514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79" y="1253728"/>
            <a:ext cx="10851242" cy="4350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79" y="5604272"/>
            <a:ext cx="7565727" cy="4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4" y="1411506"/>
            <a:ext cx="10811052" cy="4290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5754032"/>
            <a:ext cx="6802121" cy="6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0" y="1397730"/>
            <a:ext cx="10489481" cy="47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60" y="1543667"/>
            <a:ext cx="3918504" cy="4752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164" y="1543667"/>
            <a:ext cx="6914850" cy="42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 Proximities of Launch 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08" y="1410475"/>
            <a:ext cx="9946972" cy="536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9284" y="1373663"/>
            <a:ext cx="44951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indent="-231775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Project background and context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9284" y="5562058"/>
            <a:ext cx="48974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indent="-231775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Problems you want to find answers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9284" y="1781233"/>
            <a:ext cx="10680609" cy="359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commercial space era is come, and various businesses are making space travel accessible to the general public.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SpaceX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is perhaps the most successful of them all, and one of the reasons for this is the low cost of their rocket launches. 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On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its website,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SpaceX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advertises Falcon 9 rocket flights for 62 million dollars; other suppliers charge upwards of 165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dollars per launch; much of the savings comes from the fact that SpaceX can reuse the first stage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As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 result, we'll forecast whether the Falcon 9's first stage will successfully land. If we can figure out if the first stage will land, we can figure out how much a launch will cost. If another firm wishes to compete with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SpaceX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for a rocket launch, this information can be used.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1344013" y="5853689"/>
            <a:ext cx="10191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badi" panose="020B0604020104020204"/>
              </a:rPr>
              <a:t>- Correlations </a:t>
            </a:r>
            <a:r>
              <a:rPr lang="en-US" dirty="0">
                <a:latin typeface="Abadi" panose="020B0604020104020204"/>
              </a:rPr>
              <a:t>between each rocket variables and successful landing rate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badi" panose="020B0604020104020204"/>
              </a:rPr>
              <a:t>- Conditions to get the best results and ensure the best successful landing rate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89" y="1583606"/>
            <a:ext cx="4917096" cy="37746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91713" y="1664701"/>
            <a:ext cx="52971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KSLC-39A records the most launch </a:t>
            </a:r>
          </a:p>
          <a:p>
            <a:r>
              <a:rPr lang="en-US" sz="2400" dirty="0"/>
              <a:t>success among all sites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VAFB SLC-4E has the fewest launch </a:t>
            </a:r>
          </a:p>
          <a:p>
            <a:r>
              <a:rPr lang="en-US" sz="2400" dirty="0"/>
              <a:t>success, possibly because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/>
              <a:t>data sample is small, 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because </a:t>
            </a:r>
            <a:r>
              <a:rPr lang="en-US" sz="2400" dirty="0"/>
              <a:t>it is the only site located in </a:t>
            </a:r>
            <a:r>
              <a:rPr lang="en-US" sz="2400" dirty="0" smtClean="0"/>
              <a:t>California</a:t>
            </a:r>
            <a:r>
              <a:rPr lang="en-US" sz="2400" dirty="0"/>
              <a:t>, so the launch difficulty </a:t>
            </a:r>
            <a:r>
              <a:rPr lang="en-US" sz="2400" dirty="0" smtClean="0"/>
              <a:t>on </a:t>
            </a:r>
            <a:r>
              <a:rPr lang="en-US" sz="2400" dirty="0"/>
              <a:t>the west coast may be higher </a:t>
            </a:r>
            <a:r>
              <a:rPr lang="en-US" sz="2400" dirty="0" smtClean="0"/>
              <a:t>than </a:t>
            </a:r>
            <a:r>
              <a:rPr lang="en-US" sz="2400" dirty="0"/>
              <a:t>on the east coast.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38" y="1717953"/>
            <a:ext cx="5314397" cy="41919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2227" y="1966307"/>
            <a:ext cx="4777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KSLC-39A has the highest success </a:t>
            </a:r>
            <a:r>
              <a:rPr lang="en-US" dirty="0" smtClean="0"/>
              <a:t>rate with </a:t>
            </a:r>
            <a:r>
              <a:rPr lang="en-US" dirty="0"/>
              <a:t>10 landing successes (76.9%) and 3 </a:t>
            </a:r>
            <a:r>
              <a:rPr lang="en-US" dirty="0" smtClean="0"/>
              <a:t>landing </a:t>
            </a:r>
            <a:r>
              <a:rPr lang="en-US" dirty="0"/>
              <a:t>failures (23.1%).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89" y="1425178"/>
            <a:ext cx="4997475" cy="4375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138" y="1425178"/>
            <a:ext cx="4997474" cy="43750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0338" y="6025573"/>
            <a:ext cx="9076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figures show that the launch success rate (class 1) for low weighted </a:t>
            </a:r>
            <a:r>
              <a:rPr lang="en-US" dirty="0" smtClean="0"/>
              <a:t>payloads(0-5000 </a:t>
            </a:r>
            <a:r>
              <a:rPr lang="en-US" dirty="0"/>
              <a:t>kg) is higher than that of heavy weighted payloads(5000-10000 kg).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08" y="1614614"/>
            <a:ext cx="5104103" cy="4611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9604" y="1813968"/>
            <a:ext cx="468108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test set, the accuracy of all </a:t>
            </a:r>
            <a:r>
              <a:rPr lang="en-US" sz="2400" dirty="0" smtClean="0"/>
              <a:t>models </a:t>
            </a:r>
            <a:r>
              <a:rPr lang="en-US" sz="2400" dirty="0"/>
              <a:t>was virtually the same at </a:t>
            </a:r>
            <a:r>
              <a:rPr lang="en-US" sz="2400" dirty="0" smtClean="0"/>
              <a:t>83.33</a:t>
            </a:r>
            <a:r>
              <a:rPr lang="en-US" sz="2400" dirty="0"/>
              <a:t>%. 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It should be noted that the test size </a:t>
            </a:r>
            <a:r>
              <a:rPr lang="en-US" sz="2400" dirty="0" smtClean="0"/>
              <a:t>was </a:t>
            </a:r>
            <a:r>
              <a:rPr lang="en-US" sz="2400" dirty="0"/>
              <a:t>small at 18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Therefore, more data is needed to </a:t>
            </a:r>
            <a:r>
              <a:rPr lang="en-US" sz="2400" dirty="0" smtClean="0"/>
              <a:t>determine </a:t>
            </a:r>
            <a:r>
              <a:rPr lang="en-US" sz="2400" dirty="0"/>
              <a:t>the optimal model.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16946"/>
            <a:ext cx="4304762" cy="34476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76210" y="1410749"/>
            <a:ext cx="5109401" cy="505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confusion matrix is the same for all </a:t>
            </a:r>
            <a:r>
              <a:rPr lang="en-US" sz="2400" dirty="0" smtClean="0"/>
              <a:t>models </a:t>
            </a:r>
            <a:r>
              <a:rPr lang="en-US" sz="2400" dirty="0"/>
              <a:t>because all models performed </a:t>
            </a:r>
            <a:r>
              <a:rPr lang="en-US" sz="2400" dirty="0" smtClean="0"/>
              <a:t>the </a:t>
            </a:r>
            <a:r>
              <a:rPr lang="en-US" sz="2400" dirty="0"/>
              <a:t>same for the test set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The models predicted 12 successful </a:t>
            </a:r>
            <a:r>
              <a:rPr lang="en-US" sz="2400" dirty="0" smtClean="0"/>
              <a:t>landings </a:t>
            </a:r>
            <a:r>
              <a:rPr lang="en-US" sz="2400" dirty="0"/>
              <a:t>when the true label was </a:t>
            </a:r>
            <a:r>
              <a:rPr lang="en-US" sz="2400" dirty="0" smtClean="0"/>
              <a:t>successful </a:t>
            </a:r>
            <a:r>
              <a:rPr lang="en-US" sz="2400" dirty="0"/>
              <a:t>and 3 failed landings when </a:t>
            </a:r>
            <a:r>
              <a:rPr lang="en-US" sz="2400" dirty="0" smtClean="0"/>
              <a:t>the </a:t>
            </a:r>
            <a:r>
              <a:rPr lang="en-US" sz="2400" dirty="0"/>
              <a:t>true label was failure. But there </a:t>
            </a:r>
            <a:r>
              <a:rPr lang="en-US" sz="2400" dirty="0" smtClean="0"/>
              <a:t>were </a:t>
            </a:r>
            <a:r>
              <a:rPr lang="en-US" sz="2400" dirty="0"/>
              <a:t>also 3 predictions that said </a:t>
            </a:r>
            <a:r>
              <a:rPr lang="en-US" sz="2400" dirty="0" smtClean="0"/>
              <a:t>successful </a:t>
            </a:r>
            <a:r>
              <a:rPr lang="en-US" sz="2400" dirty="0"/>
              <a:t>landings when the true label </a:t>
            </a:r>
            <a:r>
              <a:rPr lang="en-US" sz="2400" dirty="0" smtClean="0"/>
              <a:t>was </a:t>
            </a:r>
            <a:r>
              <a:rPr lang="en-US" sz="2400" dirty="0"/>
              <a:t>failure </a:t>
            </a:r>
            <a:r>
              <a:rPr lang="en-US" sz="2400" i="1" dirty="0"/>
              <a:t>(false positive</a:t>
            </a:r>
            <a:r>
              <a:rPr lang="en-US" sz="2400" i="1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Overall</a:t>
            </a:r>
            <a:r>
              <a:rPr lang="en-US" sz="2400" dirty="0"/>
              <a:t>, </a:t>
            </a:r>
            <a:r>
              <a:rPr lang="en-US" sz="2400" b="1" dirty="0"/>
              <a:t>these models predict </a:t>
            </a:r>
            <a:r>
              <a:rPr lang="en-US" sz="2400" b="1" dirty="0" smtClean="0"/>
              <a:t>successful </a:t>
            </a:r>
            <a:r>
              <a:rPr lang="en-US" sz="2400" b="1" dirty="0"/>
              <a:t>landings.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0922" y="1547795"/>
            <a:ext cx="106070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number of flights increased, the success rate increased, and recently 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exceeded 80%.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Orbital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 SSO, HEO, GEO, and ES-L1 have the highest success rate (100%).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is close to railways, highways, and coastline, but far from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KSLC-39A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the highest number of launch successes and the highest success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 all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of low weighted payloads is higher than that of heavy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dataset, all models have the same accuracy (83.33%), but it seems that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needed to determine the optimal model due to the small data size.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1194191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&amp; Web Scraping Falcon 9 and Falcon Heavy Launches Records from Wikipedia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Convert outcomes into Training Labels with the booster successfully/unsuccessful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landed</a:t>
            </a:r>
          </a:p>
          <a:p>
            <a:pPr marL="228600"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best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Hyperparameter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SVM, Classification Trees and Logistic Regression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2869"/>
            <a:ext cx="9808153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collection process includes a combination of API requests from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and web scraping data from a table in the Wikipedia page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Falcon 9 and Falcon Heavy Launches Records.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9318" y="2596425"/>
            <a:ext cx="9618846" cy="1810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4263" indent="-2857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Light SemiConde" panose="020B0502040204020203" pitchFamily="34" charset="0"/>
              </a:rPr>
              <a:t>SpaceX API Data Columns: </a:t>
            </a:r>
            <a:r>
              <a:rPr lang="en-US" sz="2000" dirty="0" err="1">
                <a:latin typeface="Bahnschrift SemiLight SemiConde" panose="020B0502040204020203" pitchFamily="34" charset="0"/>
              </a:rPr>
              <a:t>FlightNumber</a:t>
            </a:r>
            <a:r>
              <a:rPr lang="en-US" sz="2000" dirty="0">
                <a:latin typeface="Bahnschrift SemiLight SemiConde" panose="020B0502040204020203" pitchFamily="34" charset="0"/>
              </a:rPr>
              <a:t>, Date, </a:t>
            </a:r>
            <a:r>
              <a:rPr lang="en-US" sz="2000" dirty="0" err="1">
                <a:latin typeface="Bahnschrift SemiLight SemiConde" panose="020B0502040204020203" pitchFamily="34" charset="0"/>
              </a:rPr>
              <a:t>BoosterVersion</a:t>
            </a:r>
            <a:r>
              <a:rPr lang="en-US" sz="2000" dirty="0">
                <a:latin typeface="Bahnschrift SemiLight SemiConde" panose="020B0502040204020203" pitchFamily="34" charset="0"/>
              </a:rPr>
              <a:t>, </a:t>
            </a:r>
            <a:r>
              <a:rPr lang="en-US" sz="2000" dirty="0" err="1">
                <a:latin typeface="Bahnschrift SemiLight SemiConde" panose="020B0502040204020203" pitchFamily="34" charset="0"/>
              </a:rPr>
              <a:t>PayloadMass</a:t>
            </a:r>
            <a:r>
              <a:rPr lang="en-US" sz="2000" dirty="0">
                <a:latin typeface="Bahnschrift SemiLight SemiConde" panose="020B0502040204020203" pitchFamily="34" charset="0"/>
              </a:rPr>
              <a:t>, Orbit, </a:t>
            </a:r>
            <a:r>
              <a:rPr lang="en-US" sz="2000" dirty="0" err="1">
                <a:latin typeface="Bahnschrift SemiLight SemiConde" panose="020B0502040204020203" pitchFamily="34" charset="0"/>
              </a:rPr>
              <a:t>LaunchSite</a:t>
            </a:r>
            <a:r>
              <a:rPr lang="en-US" sz="2000" dirty="0">
                <a:latin typeface="Bahnschrift SemiLight SemiConde" panose="020B0502040204020203" pitchFamily="34" charset="0"/>
              </a:rPr>
              <a:t>, Outcome, Flights, </a:t>
            </a:r>
            <a:r>
              <a:rPr lang="en-US" sz="2000" dirty="0" err="1">
                <a:latin typeface="Bahnschrift SemiLight SemiConde" panose="020B0502040204020203" pitchFamily="34" charset="0"/>
              </a:rPr>
              <a:t>GridFins</a:t>
            </a:r>
            <a:r>
              <a:rPr lang="en-US" sz="2000" dirty="0">
                <a:latin typeface="Bahnschrift SemiLight SemiConde" panose="020B0502040204020203" pitchFamily="34" charset="0"/>
              </a:rPr>
              <a:t>, Reused, Legs, </a:t>
            </a:r>
            <a:r>
              <a:rPr lang="en-US" sz="2000" dirty="0" err="1">
                <a:latin typeface="Bahnschrift SemiLight SemiConde" panose="020B0502040204020203" pitchFamily="34" charset="0"/>
              </a:rPr>
              <a:t>LandingPad</a:t>
            </a:r>
            <a:r>
              <a:rPr lang="en-US" sz="2000" dirty="0">
                <a:latin typeface="Bahnschrift SemiLight SemiConde" panose="020B0502040204020203" pitchFamily="34" charset="0"/>
              </a:rPr>
              <a:t>, Block, </a:t>
            </a:r>
            <a:r>
              <a:rPr lang="en-US" sz="2000" dirty="0" err="1">
                <a:latin typeface="Bahnschrift SemiLight SemiConde" panose="020B0502040204020203" pitchFamily="34" charset="0"/>
              </a:rPr>
              <a:t>ReusedCount</a:t>
            </a:r>
            <a:r>
              <a:rPr lang="en-US" sz="2000" dirty="0">
                <a:latin typeface="Bahnschrift SemiLight SemiConde" panose="020B0502040204020203" pitchFamily="34" charset="0"/>
              </a:rPr>
              <a:t>, Serial, Longitude, Latitude</a:t>
            </a:r>
          </a:p>
          <a:p>
            <a:pPr marL="1084263" indent="-2857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Light SemiConde" panose="020B0502040204020203" pitchFamily="34" charset="0"/>
              </a:rPr>
              <a:t>Wikipedia Web Scrape Data Columns: Flight No., Launch site, Payload, </a:t>
            </a:r>
            <a:r>
              <a:rPr lang="en-US" sz="2000" dirty="0" err="1">
                <a:latin typeface="Bahnschrift SemiLight SemiConde" panose="020B0502040204020203" pitchFamily="34" charset="0"/>
              </a:rPr>
              <a:t>PayloadMass</a:t>
            </a:r>
            <a:r>
              <a:rPr lang="en-US" sz="2000" dirty="0">
                <a:latin typeface="Bahnschrift SemiLight SemiConde" panose="020B0502040204020203" pitchFamily="34" charset="0"/>
              </a:rPr>
              <a:t>, Orbit, Customer, Launch outcome, Version Booster, Booster landing, Date, Time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1638" y="4920849"/>
            <a:ext cx="1366977" cy="175427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  <a:p>
            <a:pPr algn="ctr"/>
            <a:r>
              <a:rPr lang="en-US"/>
              <a:t>data</a:t>
            </a:r>
          </a:p>
          <a:p>
            <a:pPr algn="ctr"/>
            <a:r>
              <a:rPr lang="en-US"/>
              <a:t>from</a:t>
            </a:r>
          </a:p>
          <a:p>
            <a:pPr algn="ctr"/>
            <a:r>
              <a:rPr lang="en-US"/>
              <a:t>SpaceX</a:t>
            </a:r>
          </a:p>
          <a:p>
            <a:pPr algn="ctr"/>
            <a:r>
              <a:rPr lang="en-US"/>
              <a:t>API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68178" y="4920849"/>
            <a:ext cx="1343619" cy="175427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</a:t>
            </a:r>
          </a:p>
          <a:p>
            <a:pPr algn="ctr"/>
            <a:r>
              <a:rPr lang="en-US" dirty="0"/>
              <a:t>returns </a:t>
            </a:r>
          </a:p>
          <a:p>
            <a:pPr algn="ctr"/>
            <a:r>
              <a:rPr lang="en-US" dirty="0"/>
              <a:t>SpaceX </a:t>
            </a:r>
          </a:p>
          <a:p>
            <a:pPr algn="ctr"/>
            <a:r>
              <a:rPr lang="en-US" dirty="0" smtClean="0"/>
              <a:t>Data in</a:t>
            </a:r>
            <a:endParaRPr lang="en-US" dirty="0"/>
          </a:p>
          <a:p>
            <a:pPr algn="ctr"/>
            <a:r>
              <a:rPr lang="en-US" dirty="0"/>
              <a:t>.JSON file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916121" y="4920849"/>
            <a:ext cx="1397023" cy="175427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Normalize</a:t>
            </a:r>
            <a:endParaRPr lang="en-US" dirty="0"/>
          </a:p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into</a:t>
            </a:r>
          </a:p>
          <a:p>
            <a:pPr algn="ctr"/>
            <a:r>
              <a:rPr lang="en-US" dirty="0"/>
              <a:t>CSV file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12823" y="4934727"/>
            <a:ext cx="1334949" cy="175427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HTML</a:t>
            </a:r>
          </a:p>
          <a:p>
            <a:pPr algn="ctr"/>
            <a:r>
              <a:rPr lang="en-US" dirty="0"/>
              <a:t>Response </a:t>
            </a:r>
          </a:p>
          <a:p>
            <a:pPr algn="ctr"/>
            <a:r>
              <a:rPr lang="en-US" dirty="0"/>
              <a:t>from</a:t>
            </a:r>
          </a:p>
          <a:p>
            <a:pPr algn="ctr"/>
            <a:r>
              <a:rPr lang="en-US" dirty="0"/>
              <a:t>Wikipedia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052096" y="4920849"/>
            <a:ext cx="1368544" cy="175427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Extract </a:t>
            </a:r>
          </a:p>
          <a:p>
            <a:pPr algn="ctr"/>
            <a:r>
              <a:rPr lang="en-US"/>
              <a:t>data</a:t>
            </a:r>
          </a:p>
          <a:p>
            <a:pPr algn="ctr"/>
            <a:r>
              <a:rPr lang="en-US"/>
              <a:t>using </a:t>
            </a:r>
          </a:p>
          <a:p>
            <a:pPr algn="ctr"/>
            <a:r>
              <a:rPr lang="en-US"/>
              <a:t>beautiful</a:t>
            </a:r>
          </a:p>
          <a:p>
            <a:pPr algn="ctr"/>
            <a:r>
              <a:rPr lang="en-US"/>
              <a:t>soup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791369" y="4933055"/>
            <a:ext cx="1337040" cy="175427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Normalize</a:t>
            </a:r>
          </a:p>
          <a:p>
            <a:pPr algn="ctr"/>
            <a:r>
              <a:rPr lang="en-US"/>
              <a:t>data</a:t>
            </a:r>
          </a:p>
          <a:p>
            <a:pPr algn="ctr"/>
            <a:r>
              <a:rPr lang="en-US"/>
              <a:t>into</a:t>
            </a:r>
          </a:p>
          <a:p>
            <a:pPr algn="ctr"/>
            <a:r>
              <a:rPr lang="en-US"/>
              <a:t>CSV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2017125" y="4407866"/>
            <a:ext cx="1561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SpaceX API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01043" y="4412302"/>
            <a:ext cx="1890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Web Scraping</a:t>
            </a:r>
          </a:p>
        </p:txBody>
      </p:sp>
      <p:cxnSp>
        <p:nvCxnSpPr>
          <p:cNvPr id="24" name="Straight Arrow Connector 23"/>
          <p:cNvCxnSpPr>
            <a:stCxn id="11" idx="3"/>
            <a:endCxn id="17" idx="1"/>
          </p:cNvCxnSpPr>
          <p:nvPr/>
        </p:nvCxnSpPr>
        <p:spPr>
          <a:xfrm>
            <a:off x="1838615" y="5797986"/>
            <a:ext cx="3295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11797" y="5797986"/>
            <a:ext cx="3295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647772" y="5797986"/>
            <a:ext cx="3295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420640" y="5790334"/>
            <a:ext cx="3295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769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/>
          <p:cNvSpPr/>
          <p:nvPr/>
        </p:nvSpPr>
        <p:spPr>
          <a:xfrm>
            <a:off x="699439" y="1568449"/>
            <a:ext cx="10850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 Requesting </a:t>
            </a:r>
            <a:r>
              <a:rPr lang="en-US" dirty="0"/>
              <a:t>rocket launch data from SpaceX API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9439" y="31218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2. Converting Response to a JSON file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9439" y="43132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3. Using custom functions to clean data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23281" y="1422423"/>
            <a:ext cx="636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4. Combining the columns into a dictionary to create data </a:t>
            </a:r>
            <a:r>
              <a:rPr lang="en-US" dirty="0" smtClean="0"/>
              <a:t>frame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16294" y="49425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5. Filtering </a:t>
            </a:r>
            <a:r>
              <a:rPr lang="en-US" dirty="0" err="1"/>
              <a:t>dataframe</a:t>
            </a:r>
            <a:r>
              <a:rPr lang="en-US" dirty="0"/>
              <a:t> and exporting to a CSV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70" y="1926678"/>
            <a:ext cx="5093896" cy="12632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86" y="3445027"/>
            <a:ext cx="4702469" cy="8807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96" y="4665461"/>
            <a:ext cx="2743779" cy="8254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732" y="4716557"/>
            <a:ext cx="2634313" cy="7810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439" y="5425989"/>
            <a:ext cx="2390327" cy="74805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0732" y="5488651"/>
            <a:ext cx="2325565" cy="66736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908" y="1746954"/>
            <a:ext cx="4200764" cy="29394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3908" y="4727373"/>
            <a:ext cx="4479381" cy="4840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294" y="5588853"/>
            <a:ext cx="5698509" cy="4859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6294" y="6000101"/>
            <a:ext cx="4754879" cy="2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0011" y="1463660"/>
            <a:ext cx="33846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1.Getting response from 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11" y="1832992"/>
            <a:ext cx="4429235" cy="3021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0011" y="2241219"/>
            <a:ext cx="3663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2.Creating a </a:t>
            </a:r>
            <a:r>
              <a:rPr lang="en-US" sz="2000" dirty="0" err="1"/>
              <a:t>BeautifulSoup</a:t>
            </a:r>
            <a:r>
              <a:rPr lang="en-US" sz="2000" dirty="0"/>
              <a:t> object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11" y="2610551"/>
            <a:ext cx="4237532" cy="2414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0011" y="3036694"/>
            <a:ext cx="5469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3.Finding all tables and assigning the result to a list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611" y="3354916"/>
            <a:ext cx="4045027" cy="2810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0011" y="3769495"/>
            <a:ext cx="4118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4.Extracting column name one by one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11" y="4140346"/>
            <a:ext cx="1888968" cy="3148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11" y="4455174"/>
            <a:ext cx="4045027" cy="8702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39072" y="1494438"/>
            <a:ext cx="4000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5.Creating an empty dictionary with keys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1569" y="1819760"/>
            <a:ext cx="3443832" cy="365351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69819" y="54069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6.Filling up the </a:t>
            </a:r>
            <a:r>
              <a:rPr lang="en-US" dirty="0" err="1"/>
              <a:t>launch_dict</a:t>
            </a:r>
            <a:r>
              <a:rPr lang="en-US" dirty="0"/>
              <a:t> with launch records</a:t>
            </a:r>
          </a:p>
          <a:p>
            <a:r>
              <a:rPr lang="en-US" i="1" dirty="0"/>
              <a:t>   (Too long to put in here, so please refer to the notebook)</a:t>
            </a:r>
          </a:p>
          <a:p>
            <a:r>
              <a:rPr lang="en-US" dirty="0"/>
              <a:t>7.Creating a </a:t>
            </a:r>
            <a:r>
              <a:rPr lang="en-US" dirty="0" err="1"/>
              <a:t>Dataframe</a:t>
            </a:r>
            <a:r>
              <a:rPr lang="en-US" dirty="0"/>
              <a:t> and exporting it to a CSV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1990" y="6337462"/>
            <a:ext cx="2675829" cy="26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1990" y="6535278"/>
            <a:ext cx="4561472" cy="2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1988</Words>
  <Application>Microsoft Office PowerPoint</Application>
  <PresentationFormat>Widescreen</PresentationFormat>
  <Paragraphs>292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18thCentury</vt:lpstr>
      <vt:lpstr>Abadi</vt:lpstr>
      <vt:lpstr>Arial</vt:lpstr>
      <vt:lpstr>Bahnschrift SemiLight SemiConde</vt:lpstr>
      <vt:lpstr>Calibri</vt:lpstr>
      <vt:lpstr>Calibri Light</vt:lpstr>
      <vt:lpstr>Clarendon Lt BT</vt:lpstr>
      <vt:lpstr>IBM Plex Mono SemiBold</vt:lpstr>
      <vt:lpstr>SF 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samuel atuahene</cp:lastModifiedBy>
  <cp:revision>231</cp:revision>
  <dcterms:created xsi:type="dcterms:W3CDTF">2021-04-29T18:58:34Z</dcterms:created>
  <dcterms:modified xsi:type="dcterms:W3CDTF">2022-03-11T09:55:10Z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